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0" r:id="rId1"/>
  </p:sldMasterIdLst>
  <p:sldIdLst>
    <p:sldId id="257" r:id="rId2"/>
    <p:sldId id="258" r:id="rId3"/>
    <p:sldId id="259" r:id="rId4"/>
    <p:sldId id="260" r:id="rId5"/>
    <p:sldId id="261" r:id="rId6"/>
    <p:sldId id="268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85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3" r:id="rId30"/>
  </p:sldIdLst>
  <p:sldSz cx="8229600" cy="5943600"/>
  <p:notesSz cx="6858000" cy="9144000"/>
  <p:embeddedFontLst>
    <p:embeddedFont>
      <p:font typeface="Book Antiqua" panose="02040602050305030304" pitchFamily="18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1D1FF"/>
    <a:srgbClr val="FFFFFF"/>
    <a:srgbClr val="322CA2"/>
    <a:srgbClr val="464CBA"/>
    <a:srgbClr val="2D39D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11" autoAdjust="0"/>
  </p:normalViewPr>
  <p:slideViewPr>
    <p:cSldViewPr snapToGrid="0">
      <p:cViewPr>
        <p:scale>
          <a:sx n="66" d="100"/>
          <a:sy n="66" d="100"/>
        </p:scale>
        <p:origin x="-2453" y="-758"/>
      </p:cViewPr>
      <p:guideLst>
        <p:guide orient="horz" pos="1872"/>
        <p:guide pos="25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296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0175" y="0"/>
            <a:ext cx="7931150" cy="2586038"/>
            <a:chOff x="82" y="0"/>
            <a:chExt cx="4996" cy="1964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82" y="0"/>
              <a:ext cx="500" cy="1963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50000">
                  <a:srgbClr val="322CA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 userDrawn="1"/>
          </p:nvSpPr>
          <p:spPr bwMode="auto">
            <a:xfrm>
              <a:off x="579" y="0"/>
              <a:ext cx="3509" cy="196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7"/>
            <p:cNvSpPr>
              <a:spLocks noChangeArrowheads="1"/>
            </p:cNvSpPr>
            <p:nvPr userDrawn="1"/>
          </p:nvSpPr>
          <p:spPr bwMode="auto">
            <a:xfrm>
              <a:off x="4074" y="136"/>
              <a:ext cx="1004" cy="18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9" name="Text Box 8"/>
          <p:cNvSpPr txBox="1">
            <a:spLocks noChangeArrowheads="1"/>
          </p:cNvSpPr>
          <p:nvPr/>
        </p:nvSpPr>
        <p:spPr bwMode="auto">
          <a:xfrm rot="16200000">
            <a:off x="5961063" y="608013"/>
            <a:ext cx="12700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6" rIns="91432" bIns="45716">
            <a:spAutoFit/>
          </a:bodyPr>
          <a:lstStyle>
            <a:lvl1pPr defTabSz="809625">
              <a:defRPr>
                <a:solidFill>
                  <a:schemeClr val="tx1"/>
                </a:solidFill>
                <a:latin typeface="Arial" charset="0"/>
              </a:defRPr>
            </a:lvl1pPr>
            <a:lvl2pPr defTabSz="809625">
              <a:defRPr>
                <a:solidFill>
                  <a:schemeClr val="tx1"/>
                </a:solidFill>
                <a:latin typeface="Arial" charset="0"/>
              </a:defRPr>
            </a:lvl2pPr>
            <a:lvl3pPr defTabSz="809625">
              <a:defRPr>
                <a:solidFill>
                  <a:schemeClr val="tx1"/>
                </a:solidFill>
                <a:latin typeface="Arial" charset="0"/>
              </a:defRPr>
            </a:lvl3pPr>
            <a:lvl4pPr defTabSz="809625">
              <a:defRPr>
                <a:solidFill>
                  <a:schemeClr val="tx1"/>
                </a:solidFill>
                <a:latin typeface="Arial" charset="0"/>
              </a:defRPr>
            </a:lvl4pPr>
            <a:lvl5pPr defTabSz="809625">
              <a:defRPr>
                <a:solidFill>
                  <a:schemeClr val="tx1"/>
                </a:solidFill>
                <a:latin typeface="Arial" charset="0"/>
              </a:defRPr>
            </a:lvl5pPr>
            <a:lvl6pPr defTabSz="809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09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09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09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2400" smtClean="0">
                <a:solidFill>
                  <a:schemeClr val="tx2"/>
                </a:solidFill>
              </a:rPr>
              <a:t>Chapter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120650" y="2584450"/>
            <a:ext cx="7940675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" name="Picture 11" descr="backgroun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296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2"/>
          <p:cNvGrpSpPr>
            <a:grpSpLocks/>
          </p:cNvGrpSpPr>
          <p:nvPr userDrawn="1"/>
        </p:nvGrpSpPr>
        <p:grpSpPr bwMode="auto">
          <a:xfrm>
            <a:off x="130175" y="0"/>
            <a:ext cx="7931150" cy="2586038"/>
            <a:chOff x="82" y="0"/>
            <a:chExt cx="4996" cy="1964"/>
          </a:xfrm>
        </p:grpSpPr>
        <p:sp>
          <p:nvSpPr>
            <p:cNvPr id="13" name="Rectangle 13"/>
            <p:cNvSpPr>
              <a:spLocks noChangeArrowheads="1"/>
            </p:cNvSpPr>
            <p:nvPr userDrawn="1"/>
          </p:nvSpPr>
          <p:spPr bwMode="auto">
            <a:xfrm>
              <a:off x="82" y="0"/>
              <a:ext cx="500" cy="1963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50000">
                  <a:srgbClr val="322CA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4"/>
            <p:cNvSpPr>
              <a:spLocks noChangeArrowheads="1"/>
            </p:cNvSpPr>
            <p:nvPr userDrawn="1"/>
          </p:nvSpPr>
          <p:spPr bwMode="auto">
            <a:xfrm>
              <a:off x="579" y="0"/>
              <a:ext cx="3509" cy="196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" name="Rectangle 15"/>
            <p:cNvSpPr>
              <a:spLocks noChangeArrowheads="1"/>
            </p:cNvSpPr>
            <p:nvPr userDrawn="1"/>
          </p:nvSpPr>
          <p:spPr bwMode="auto">
            <a:xfrm>
              <a:off x="4074" y="136"/>
              <a:ext cx="1004" cy="18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6" name="Line 17"/>
          <p:cNvSpPr>
            <a:spLocks noChangeShapeType="1"/>
          </p:cNvSpPr>
          <p:nvPr userDrawn="1"/>
        </p:nvSpPr>
        <p:spPr bwMode="auto">
          <a:xfrm>
            <a:off x="120650" y="2584450"/>
            <a:ext cx="7940675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5113" y="2678113"/>
            <a:ext cx="7691437" cy="300196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142875" y="1260475"/>
            <a:ext cx="7851775" cy="1274763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2723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54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67425" y="147638"/>
            <a:ext cx="1952625" cy="5559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63" y="147638"/>
            <a:ext cx="5707062" cy="5559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6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19525"/>
            <a:ext cx="6994525" cy="11795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519363"/>
            <a:ext cx="6994525" cy="13001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702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363" y="1387475"/>
            <a:ext cx="3808412" cy="4319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4175" y="1387475"/>
            <a:ext cx="3808413" cy="4319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96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163" y="238125"/>
            <a:ext cx="7407275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163" y="1330325"/>
            <a:ext cx="3636962" cy="554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163" y="1884363"/>
            <a:ext cx="3636962" cy="34242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79888" y="1330325"/>
            <a:ext cx="3638550" cy="554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9888" y="1884363"/>
            <a:ext cx="3638550" cy="34242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72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8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9435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163" y="236538"/>
            <a:ext cx="2708275" cy="1006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863" y="236538"/>
            <a:ext cx="4600575" cy="50720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163" y="1243013"/>
            <a:ext cx="2708275" cy="4065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371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900" y="4160838"/>
            <a:ext cx="4938713" cy="490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2900" y="531813"/>
            <a:ext cx="4938713" cy="3565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2900" y="4651375"/>
            <a:ext cx="4938713" cy="69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438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8229600" cy="5951538"/>
          </a:xfrm>
          <a:prstGeom prst="rect">
            <a:avLst/>
          </a:prstGeom>
          <a:gradFill rotWithShape="1">
            <a:gsLst>
              <a:gs pos="0">
                <a:srgbClr val="322CA2"/>
              </a:gs>
              <a:gs pos="50000">
                <a:srgbClr val="FF9933"/>
              </a:gs>
              <a:gs pos="100000">
                <a:srgbClr val="322CA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14300" y="0"/>
            <a:ext cx="8008938" cy="5840413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28" name="Picture 4" descr="You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3033713"/>
            <a:ext cx="1960563" cy="24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12725" y="254000"/>
            <a:ext cx="7812088" cy="54673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rot="5400000">
            <a:off x="-2795588" y="2916238"/>
            <a:ext cx="5838825" cy="635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363" y="1387475"/>
            <a:ext cx="7769225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980" tIns="40490" rIns="80980" bIns="404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7625" y="1211263"/>
            <a:ext cx="7985125" cy="146050"/>
          </a:xfrm>
          <a:prstGeom prst="rect">
            <a:avLst/>
          </a:prstGeom>
          <a:gradFill rotWithShape="1">
            <a:gsLst>
              <a:gs pos="0">
                <a:srgbClr val="322CA2"/>
              </a:gs>
              <a:gs pos="50000">
                <a:srgbClr val="17144B"/>
              </a:gs>
              <a:gs pos="100000">
                <a:srgbClr val="322CA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09550" y="0"/>
            <a:ext cx="7823200" cy="12033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07963" y="147638"/>
            <a:ext cx="7812087" cy="10207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980" tIns="40490" rIns="80980" bIns="404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109538" y="1212850"/>
            <a:ext cx="7929562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0"/>
            <a:ext cx="8229600" cy="5951538"/>
          </a:xfrm>
          <a:prstGeom prst="rect">
            <a:avLst/>
          </a:prstGeom>
          <a:gradFill rotWithShape="1">
            <a:gsLst>
              <a:gs pos="0">
                <a:srgbClr val="322CA2"/>
              </a:gs>
              <a:gs pos="50000">
                <a:srgbClr val="FF9933"/>
              </a:gs>
              <a:gs pos="100000">
                <a:srgbClr val="322CA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114300" y="0"/>
            <a:ext cx="8008938" cy="5840413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38" name="Picture 14" descr="You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3033713"/>
            <a:ext cx="1960563" cy="24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212725" y="254000"/>
            <a:ext cx="7812088" cy="54673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0" name="Line 16"/>
          <p:cNvSpPr>
            <a:spLocks noChangeShapeType="1"/>
          </p:cNvSpPr>
          <p:nvPr userDrawn="1"/>
        </p:nvSpPr>
        <p:spPr bwMode="auto">
          <a:xfrm rot="5400000">
            <a:off x="-2795588" y="2916238"/>
            <a:ext cx="5838825" cy="635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Rectangle 17"/>
          <p:cNvSpPr>
            <a:spLocks noChangeArrowheads="1"/>
          </p:cNvSpPr>
          <p:nvPr userDrawn="1"/>
        </p:nvSpPr>
        <p:spPr bwMode="auto">
          <a:xfrm>
            <a:off x="47625" y="1211263"/>
            <a:ext cx="7985125" cy="146050"/>
          </a:xfrm>
          <a:prstGeom prst="rect">
            <a:avLst/>
          </a:prstGeom>
          <a:gradFill rotWithShape="1">
            <a:gsLst>
              <a:gs pos="0">
                <a:srgbClr val="322CA2"/>
              </a:gs>
              <a:gs pos="50000">
                <a:srgbClr val="17144B"/>
              </a:gs>
              <a:gs pos="100000">
                <a:srgbClr val="322CA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209550" y="0"/>
            <a:ext cx="7823200" cy="12033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3" name="Line 19"/>
          <p:cNvSpPr>
            <a:spLocks noChangeShapeType="1"/>
          </p:cNvSpPr>
          <p:nvPr userDrawn="1"/>
        </p:nvSpPr>
        <p:spPr bwMode="auto">
          <a:xfrm>
            <a:off x="109538" y="1212850"/>
            <a:ext cx="7929562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defTabSz="809625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defTabSz="809625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defTabSz="809625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defTabSz="809625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227013" indent="-227013" algn="l" defTabSz="809625" rtl="0" eaLnBrk="0" fontAlgn="base" hangingPunct="0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25425" algn="l" defTabSz="809625" rtl="0" eaLnBrk="0" fontAlgn="base" hangingPunct="0">
        <a:spcBef>
          <a:spcPct val="20000"/>
        </a:spcBef>
        <a:spcAft>
          <a:spcPct val="0"/>
        </a:spcAft>
        <a:buClr>
          <a:srgbClr val="FF9933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2pPr>
      <a:lvl3pPr marL="914400" indent="-233363" algn="l" defTabSz="809625" rtl="0" eaLnBrk="0" fontAlgn="base" hangingPunct="0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258888" indent="-227013" algn="l" defTabSz="809625" rtl="0" eaLnBrk="0" fontAlgn="base" hangingPunct="0">
        <a:spcBef>
          <a:spcPct val="20000"/>
        </a:spcBef>
        <a:spcAft>
          <a:spcPct val="0"/>
        </a:spcAft>
        <a:buClr>
          <a:srgbClr val="FF9933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1601788" indent="-225425" algn="l" defTabSz="809625" rtl="0" eaLnBrk="0" fontAlgn="base" hangingPunct="0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058988" indent="-225425" algn="l" defTabSz="809625" rtl="0" fontAlgn="base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516188" indent="-225425" algn="l" defTabSz="809625" rtl="0" fontAlgn="base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973388" indent="-225425" algn="l" defTabSz="809625" rtl="0" fontAlgn="base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430588" indent="-225425" algn="l" defTabSz="809625" rtl="0" fontAlgn="base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spcBef>
                <a:spcPct val="35000"/>
              </a:spcBef>
              <a:spcAft>
                <a:spcPct val="30000"/>
              </a:spcAft>
            </a:pPr>
            <a:r>
              <a:rPr lang="en-US" altLang="en-US" b="1" smtClean="0"/>
              <a:t>Section A:  </a:t>
            </a:r>
            <a:r>
              <a:rPr lang="en-US" altLang="en-US" smtClean="0"/>
              <a:t>The Comma				</a:t>
            </a:r>
            <a:endParaRPr lang="en-US" altLang="en-US" b="1" smtClean="0"/>
          </a:p>
          <a:p>
            <a:pPr algn="l" eaLnBrk="1" hangingPunct="1">
              <a:spcBef>
                <a:spcPct val="35000"/>
              </a:spcBef>
              <a:spcAft>
                <a:spcPct val="30000"/>
              </a:spcAft>
            </a:pPr>
            <a:r>
              <a:rPr lang="en-US" altLang="en-US" b="1" smtClean="0"/>
              <a:t>Section B</a:t>
            </a:r>
            <a:r>
              <a:rPr lang="en-US" altLang="en-US" smtClean="0"/>
              <a:t>:  The Semicolon</a:t>
            </a:r>
          </a:p>
          <a:p>
            <a:pPr algn="l" eaLnBrk="1" hangingPunct="1">
              <a:spcBef>
                <a:spcPct val="35000"/>
              </a:spcBef>
              <a:spcAft>
                <a:spcPct val="30000"/>
              </a:spcAft>
            </a:pPr>
            <a:r>
              <a:rPr lang="en-US" altLang="en-US" b="1" smtClean="0"/>
              <a:t>Section C</a:t>
            </a:r>
            <a:r>
              <a:rPr lang="en-US" altLang="en-US" smtClean="0"/>
              <a:t>:  Other Marks</a:t>
            </a:r>
          </a:p>
          <a:p>
            <a:pPr algn="l" eaLnBrk="1" hangingPunct="1">
              <a:spcBef>
                <a:spcPct val="35000"/>
              </a:spcBef>
              <a:spcAft>
                <a:spcPct val="30000"/>
              </a:spcAft>
            </a:pPr>
            <a:r>
              <a:rPr lang="en-US" altLang="en-US" b="1" smtClean="0"/>
              <a:t>Section D</a:t>
            </a:r>
            <a:r>
              <a:rPr lang="en-US" altLang="en-US" smtClean="0"/>
              <a:t>:  Correcting Punctuation Errors </a:t>
            </a:r>
          </a:p>
        </p:txBody>
      </p:sp>
      <p:sp>
        <p:nvSpPr>
          <p:cNvPr id="3075" name="Rectangle 1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 smtClean="0"/>
              <a:t>The Writer’s Handbook: 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The Mechanics of Writing</a:t>
            </a:r>
            <a:br>
              <a:rPr lang="en-US" altLang="en-US" sz="3600" b="1" dirty="0" smtClean="0"/>
            </a:br>
            <a:endParaRPr lang="en-US" altLang="en-US" sz="3600" b="1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Comma Rule No. 7</a:t>
            </a:r>
            <a:br>
              <a:rPr lang="en-US" altLang="en-US" sz="3400" b="1" smtClean="0"/>
            </a:br>
            <a:r>
              <a:rPr lang="en-US" altLang="en-US" sz="3400" b="1" smtClean="0"/>
              <a:t>Direct Address (DA)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i="1" smtClean="0">
                <a:solidFill>
                  <a:srgbClr val="0000FF"/>
                </a:solidFill>
              </a:rPr>
              <a:t>Use commas to set off the name or title of a person addressed directly.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George, </a:t>
            </a:r>
            <a:r>
              <a:rPr lang="en-US" altLang="en-US" b="1" i="1" u="sng" smtClean="0"/>
              <a:t>will</a:t>
            </a:r>
            <a:r>
              <a:rPr lang="en-US" altLang="en-US" b="1" smtClean="0"/>
              <a:t> </a:t>
            </a:r>
            <a:r>
              <a:rPr lang="en-US" altLang="en-US" b="1" u="sng" smtClean="0"/>
              <a:t>you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assist</a:t>
            </a:r>
            <a:r>
              <a:rPr lang="en-US" altLang="en-US" b="1" smtClean="0"/>
              <a:t> me with the project?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(</a:t>
            </a:r>
            <a:r>
              <a:rPr lang="en-US" altLang="en-US" b="1" u="sng" smtClean="0"/>
              <a:t>I</a:t>
            </a:r>
            <a:r>
              <a:rPr lang="en-US" altLang="en-US" b="1" smtClean="0"/>
              <a:t>) </a:t>
            </a:r>
            <a:r>
              <a:rPr lang="en-US" altLang="en-US" b="1" i="1" u="sng" smtClean="0"/>
              <a:t>Thank</a:t>
            </a:r>
            <a:r>
              <a:rPr lang="en-US" altLang="en-US" b="1" smtClean="0"/>
              <a:t> you, sir, for allowing me to use the parking spot.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u="sng" smtClean="0"/>
              <a:t>Everyone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expected</a:t>
            </a:r>
            <a:r>
              <a:rPr lang="en-US" altLang="en-US" b="1" smtClean="0"/>
              <a:t> that you would do the     follow-up report, Marcus.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Comma Rule No. 8</a:t>
            </a:r>
            <a:br>
              <a:rPr lang="en-US" altLang="en-US" sz="3400" b="1" smtClean="0"/>
            </a:br>
            <a:r>
              <a:rPr lang="en-US" altLang="en-US" sz="3400" b="1" smtClean="0"/>
              <a:t>Appositive (AP)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b="1" i="1" smtClean="0">
                <a:solidFill>
                  <a:srgbClr val="0000FF"/>
                </a:solidFill>
              </a:rPr>
              <a:t>Use commas to set off words or phrases that describe or identify a preceding noun or pronoun.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  <a:buFont typeface="Wingdings" pitchFamily="2" charset="2"/>
              <a:buNone/>
            </a:pPr>
            <a:endParaRPr lang="en-US" altLang="en-US" b="1" i="1" smtClean="0">
              <a:solidFill>
                <a:srgbClr val="0000FF"/>
              </a:solidFill>
            </a:endParaRP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u="sng" smtClean="0"/>
              <a:t>John</a:t>
            </a:r>
            <a:r>
              <a:rPr lang="en-US" altLang="en-US" smtClean="0"/>
              <a:t>, my brother, </a:t>
            </a:r>
            <a:r>
              <a:rPr lang="en-US" altLang="en-US" i="1" u="sng" smtClean="0"/>
              <a:t>will plan</a:t>
            </a:r>
            <a:r>
              <a:rPr lang="en-US" altLang="en-US" smtClean="0"/>
              <a:t> the family reunion this year.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u="sng" smtClean="0"/>
              <a:t>Mr. Jackson</a:t>
            </a:r>
            <a:r>
              <a:rPr lang="en-US" altLang="en-US" smtClean="0"/>
              <a:t>, the bank’s president, </a:t>
            </a:r>
            <a:r>
              <a:rPr lang="en-US" altLang="en-US" i="1" u="sng" smtClean="0"/>
              <a:t>is</a:t>
            </a:r>
            <a:r>
              <a:rPr lang="en-US" altLang="en-US" smtClean="0"/>
              <a:t> responsible for the policy change. 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mtClean="0"/>
              <a:t>(</a:t>
            </a:r>
            <a:r>
              <a:rPr lang="en-US" altLang="en-US" u="sng" smtClean="0"/>
              <a:t>YOU</a:t>
            </a:r>
            <a:r>
              <a:rPr lang="en-US" altLang="en-US" smtClean="0"/>
              <a:t>) Please </a:t>
            </a:r>
            <a:r>
              <a:rPr lang="en-US" altLang="en-US" i="1" u="sng" smtClean="0"/>
              <a:t>speak</a:t>
            </a:r>
            <a:r>
              <a:rPr lang="en-US" altLang="en-US" smtClean="0"/>
              <a:t> to Janet, my assistant, if I am not available.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Comma Rule No. 9</a:t>
            </a:r>
            <a:br>
              <a:rPr lang="en-US" altLang="en-US" sz="3400" b="1" smtClean="0"/>
            </a:br>
            <a:r>
              <a:rPr lang="en-US" altLang="en-US" sz="3400" b="1" smtClean="0"/>
              <a:t>Addresses and Dates (AD)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i="1" dirty="0" smtClean="0">
                <a:solidFill>
                  <a:srgbClr val="0000FF"/>
                </a:solidFill>
              </a:rPr>
              <a:t>Use commas to set off addresses and dates.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endParaRPr lang="en-US" altLang="en-US" b="1" i="1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dirty="0" smtClean="0"/>
              <a:t>Lexi agreed that Friday, May 29, 2014, would be a good date for the opening.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dirty="0" smtClean="0"/>
              <a:t>The target date for a merger is April 2014.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dirty="0" smtClean="0"/>
              <a:t>Jonathon will relocate to Boise, Idaho, as a result of his new position.</a:t>
            </a:r>
            <a:r>
              <a:rPr lang="en-US" alt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dirty="0" smtClean="0"/>
              <a:t/>
            </a:r>
            <a:br>
              <a:rPr lang="en-US" altLang="en-US" sz="3400" b="1" dirty="0" smtClean="0"/>
            </a:br>
            <a:r>
              <a:rPr lang="en-US" altLang="en-US" sz="3400" b="1" dirty="0" smtClean="0"/>
              <a:t>Comma Rule No. 10</a:t>
            </a:r>
            <a:br>
              <a:rPr lang="en-US" altLang="en-US" sz="3400" b="1" dirty="0" smtClean="0"/>
            </a:br>
            <a:r>
              <a:rPr lang="en-US" altLang="en-US" sz="3400" b="1" dirty="0" smtClean="0"/>
              <a:t>Words Omitted (WO)</a:t>
            </a:r>
            <a:br>
              <a:rPr lang="en-US" altLang="en-US" sz="3400" b="1" dirty="0" smtClean="0"/>
            </a:br>
            <a:endParaRPr lang="en-US" altLang="en-US" sz="3400" b="1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Font typeface="Wingdings" pitchFamily="2" charset="2"/>
              <a:buNone/>
            </a:pPr>
            <a:r>
              <a:rPr lang="en-US" altLang="en-US" sz="2000" b="1" smtClean="0">
                <a:solidFill>
                  <a:srgbClr val="0000FF"/>
                </a:solidFill>
              </a:rPr>
              <a:t>And</a:t>
            </a:r>
            <a:r>
              <a:rPr lang="en-US" altLang="en-US" sz="2000" b="1" smtClean="0"/>
              <a:t> omitted</a:t>
            </a:r>
            <a:endParaRPr lang="en-US" altLang="en-US" sz="2000" i="1" smtClean="0"/>
          </a:p>
          <a:p>
            <a:pPr eaLnBrk="1" hangingPunct="1">
              <a:spcBef>
                <a:spcPct val="30000"/>
              </a:spcBef>
              <a:spcAft>
                <a:spcPct val="25000"/>
              </a:spcAft>
            </a:pPr>
            <a:r>
              <a:rPr lang="en-US" altLang="en-US" sz="2000" smtClean="0"/>
              <a:t>The long </a:t>
            </a:r>
            <a:r>
              <a:rPr lang="en-US" altLang="en-US" sz="2000" smtClean="0">
                <a:solidFill>
                  <a:srgbClr val="0000FF"/>
                </a:solidFill>
              </a:rPr>
              <a:t>and</a:t>
            </a:r>
            <a:r>
              <a:rPr lang="en-US" altLang="en-US" sz="2000" smtClean="0"/>
              <a:t> boring </a:t>
            </a:r>
            <a:r>
              <a:rPr lang="en-US" altLang="en-US" sz="2000" u="sng" smtClean="0"/>
              <a:t>speech</a:t>
            </a:r>
            <a:r>
              <a:rPr lang="en-US" altLang="en-US" sz="2000" i="1" smtClean="0"/>
              <a:t> </a:t>
            </a:r>
            <a:r>
              <a:rPr lang="en-US" altLang="en-US" sz="2000" i="1" u="sng" smtClean="0"/>
              <a:t>seemed</a:t>
            </a:r>
            <a:r>
              <a:rPr lang="en-US" altLang="en-US" sz="2000" i="1" smtClean="0"/>
              <a:t> </a:t>
            </a:r>
            <a:r>
              <a:rPr lang="en-US" altLang="en-US" sz="2000" smtClean="0"/>
              <a:t>to go on forever</a:t>
            </a:r>
            <a:r>
              <a:rPr lang="en-US" altLang="en-US" sz="2000" i="1" smtClean="0"/>
              <a:t>.</a:t>
            </a:r>
            <a:endParaRPr lang="en-US" altLang="en-US" sz="2000" smtClean="0"/>
          </a:p>
          <a:p>
            <a:pPr eaLnBrk="1" hangingPunct="1">
              <a:spcBef>
                <a:spcPct val="30000"/>
              </a:spcBef>
              <a:spcAft>
                <a:spcPct val="25000"/>
              </a:spcAft>
            </a:pPr>
            <a:r>
              <a:rPr lang="en-US" altLang="en-US" sz="2000" smtClean="0"/>
              <a:t>The long</a:t>
            </a:r>
            <a:r>
              <a:rPr lang="en-US" altLang="en-US" sz="2000" b="1" smtClean="0">
                <a:solidFill>
                  <a:srgbClr val="0000FF"/>
                </a:solidFill>
              </a:rPr>
              <a:t>, </a:t>
            </a:r>
            <a:r>
              <a:rPr lang="en-US" altLang="en-US" sz="2000" smtClean="0"/>
              <a:t>boring </a:t>
            </a:r>
            <a:r>
              <a:rPr lang="en-US" altLang="en-US" sz="2000" u="sng" smtClean="0"/>
              <a:t>speech</a:t>
            </a:r>
            <a:r>
              <a:rPr lang="en-US" altLang="en-US" sz="2000" smtClean="0"/>
              <a:t> </a:t>
            </a:r>
            <a:r>
              <a:rPr lang="en-US" altLang="en-US" sz="2000" i="1" u="sng" smtClean="0"/>
              <a:t>seemed</a:t>
            </a:r>
            <a:r>
              <a:rPr lang="en-US" altLang="en-US" sz="2000" smtClean="0"/>
              <a:t> to go on forever.</a:t>
            </a:r>
            <a:endParaRPr lang="en-US" altLang="en-US" sz="2000" b="1" smtClean="0"/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Font typeface="Wingdings" pitchFamily="2" charset="2"/>
              <a:buNone/>
            </a:pPr>
            <a:r>
              <a:rPr lang="en-US" altLang="en-US" sz="2000" b="1" smtClean="0">
                <a:solidFill>
                  <a:srgbClr val="0000FF"/>
                </a:solidFill>
              </a:rPr>
              <a:t>That</a:t>
            </a:r>
            <a:r>
              <a:rPr lang="en-US" altLang="en-US" sz="2000" b="1" smtClean="0"/>
              <a:t> omitted</a:t>
            </a:r>
            <a:r>
              <a:rPr lang="en-US" altLang="en-US" sz="2000" smtClean="0"/>
              <a:t>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</a:pPr>
            <a:r>
              <a:rPr lang="en-US" altLang="en-US" sz="2000" smtClean="0"/>
              <a:t>The </a:t>
            </a:r>
            <a:r>
              <a:rPr lang="en-US" altLang="en-US" sz="2000" u="sng" smtClean="0"/>
              <a:t>truth</a:t>
            </a:r>
            <a:r>
              <a:rPr lang="en-US" altLang="en-US" sz="2000" smtClean="0"/>
              <a:t> </a:t>
            </a:r>
            <a:r>
              <a:rPr lang="en-US" altLang="en-US" sz="2000" i="1" u="sng" smtClean="0"/>
              <a:t>is</a:t>
            </a:r>
            <a:r>
              <a:rPr lang="en-US" altLang="en-US" sz="2000" smtClean="0">
                <a:solidFill>
                  <a:srgbClr val="0000FF"/>
                </a:solidFill>
              </a:rPr>
              <a:t>,</a:t>
            </a:r>
            <a:r>
              <a:rPr lang="en-US" altLang="en-US" sz="2000" smtClean="0"/>
              <a:t> we never received the contract.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</a:pPr>
            <a:r>
              <a:rPr lang="en-US" altLang="en-US" sz="2000" smtClean="0"/>
              <a:t>The </a:t>
            </a:r>
            <a:r>
              <a:rPr lang="en-US" altLang="en-US" sz="2000" u="sng" smtClean="0"/>
              <a:t>truth</a:t>
            </a:r>
            <a:r>
              <a:rPr lang="en-US" altLang="en-US" sz="2000" smtClean="0"/>
              <a:t> </a:t>
            </a:r>
            <a:r>
              <a:rPr lang="en-US" altLang="en-US" sz="2000" i="1" u="sng" smtClean="0"/>
              <a:t>is</a:t>
            </a:r>
            <a:r>
              <a:rPr lang="en-US" altLang="en-US" sz="2000" smtClean="0"/>
              <a:t> (</a:t>
            </a:r>
            <a:r>
              <a:rPr lang="en-US" altLang="en-US" sz="2000" smtClean="0">
                <a:solidFill>
                  <a:srgbClr val="0000FF"/>
                </a:solidFill>
              </a:rPr>
              <a:t>that</a:t>
            </a:r>
            <a:r>
              <a:rPr lang="en-US" altLang="en-US" sz="2000" smtClean="0"/>
              <a:t>) we never received the contract.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Font typeface="Wingdings" pitchFamily="2" charset="2"/>
              <a:buNone/>
            </a:pPr>
            <a:r>
              <a:rPr lang="en-US" altLang="en-US" sz="2000" b="1" smtClean="0">
                <a:solidFill>
                  <a:srgbClr val="0000FF"/>
                </a:solidFill>
              </a:rPr>
              <a:t>Repetitive words</a:t>
            </a:r>
            <a:r>
              <a:rPr lang="en-US" altLang="en-US" sz="2000" b="1" smtClean="0"/>
              <a:t> omitted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</a:pPr>
            <a:r>
              <a:rPr lang="en-US" altLang="en-US" sz="2000" u="sng" smtClean="0"/>
              <a:t>The annual report</a:t>
            </a:r>
            <a:r>
              <a:rPr lang="en-US" altLang="en-US" sz="2000" smtClean="0"/>
              <a:t> </a:t>
            </a:r>
            <a:r>
              <a:rPr lang="en-US" altLang="en-US" sz="2000" i="1" u="sng" smtClean="0"/>
              <a:t>should be sent</a:t>
            </a:r>
            <a:r>
              <a:rPr lang="en-US" altLang="en-US" sz="2000" smtClean="0"/>
              <a:t> to our corporate office; the proposal, to the New York branch.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 Rule No. 11</a:t>
            </a:r>
            <a:br>
              <a:rPr lang="en-US" dirty="0" smtClean="0"/>
            </a:br>
            <a:r>
              <a:rPr lang="en-US" dirty="0" smtClean="0"/>
              <a:t>Direct Quotation (DQ)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00FF"/>
                </a:solidFill>
              </a:rPr>
              <a:t>Use commas to set off a direct quotation within a sentence:</a:t>
            </a:r>
          </a:p>
          <a:p>
            <a:pPr marL="0" indent="0">
              <a:buNone/>
            </a:pPr>
            <a:r>
              <a:rPr lang="en-US" dirty="0" smtClean="0"/>
              <a:t>Direct Quote: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Jordan said, “I have a meeting on Tuesday.”</a:t>
            </a:r>
          </a:p>
          <a:p>
            <a:pPr marL="0" indent="0">
              <a:buNone/>
            </a:pPr>
            <a:r>
              <a:rPr lang="en-US" dirty="0" smtClean="0"/>
              <a:t>Indirect Quote: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Jordan said that he had a meeting on Tuesday.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Note</a:t>
            </a:r>
            <a:r>
              <a:rPr lang="en-US" dirty="0" smtClean="0"/>
              <a:t>: Commas and periods are placed on the inside of the quotation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687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 dirty="0" smtClean="0"/>
              <a:t/>
            </a:r>
            <a:br>
              <a:rPr lang="en-US" altLang="en-US" sz="3200" b="1" dirty="0" smtClean="0"/>
            </a:br>
            <a:r>
              <a:rPr lang="en-US" altLang="en-US" sz="3200" b="1" dirty="0" smtClean="0"/>
              <a:t>Comma Rule No. 12</a:t>
            </a:r>
            <a:br>
              <a:rPr lang="en-US" altLang="en-US" sz="3200" b="1" dirty="0" smtClean="0"/>
            </a:br>
            <a:r>
              <a:rPr lang="en-US" altLang="en-US" sz="3200" b="1" dirty="0" smtClean="0"/>
              <a:t>Contrasting Expression/Afterthought </a:t>
            </a:r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endParaRPr lang="en-US" altLang="en-US" sz="2400" b="1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b="1" i="1" smtClean="0">
                <a:solidFill>
                  <a:srgbClr val="0000FF"/>
                </a:solidFill>
              </a:rPr>
              <a:t>Use a comma to separate a contrasting expression (often beginning with “but,” “not,” or “rather than”) or an afterthought that is added to the end of a sentence.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b="1" smtClean="0"/>
              <a:t>My </a:t>
            </a:r>
            <a:r>
              <a:rPr lang="en-US" altLang="en-US" b="1" u="sng" smtClean="0"/>
              <a:t>friend</a:t>
            </a:r>
            <a:r>
              <a:rPr lang="en-US" altLang="en-US" b="1" smtClean="0"/>
              <a:t> </a:t>
            </a:r>
            <a:r>
              <a:rPr lang="en-US" altLang="en-US" i="1" u="sng" smtClean="0"/>
              <a:t>asked</a:t>
            </a:r>
            <a:r>
              <a:rPr lang="en-US" altLang="en-US" b="1" smtClean="0"/>
              <a:t> me to go to the theater</a:t>
            </a:r>
            <a:r>
              <a:rPr lang="en-US" altLang="en-US" b="1" smtClean="0">
                <a:solidFill>
                  <a:srgbClr val="0000FF"/>
                </a:solidFill>
              </a:rPr>
              <a:t>, </a:t>
            </a:r>
            <a:r>
              <a:rPr lang="en-US" altLang="en-US" b="1" smtClean="0"/>
              <a:t>not the ballgame. 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b="1" smtClean="0"/>
              <a:t>The </a:t>
            </a:r>
            <a:r>
              <a:rPr lang="en-US" altLang="en-US" b="1" u="sng" smtClean="0"/>
              <a:t>board meeting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is</a:t>
            </a:r>
            <a:r>
              <a:rPr lang="en-US" altLang="en-US" b="1" smtClean="0"/>
              <a:t> on Tuesday; (</a:t>
            </a:r>
            <a:r>
              <a:rPr lang="en-US" altLang="en-US" b="1" u="sng" smtClean="0"/>
              <a:t>YOU</a:t>
            </a:r>
            <a:r>
              <a:rPr lang="en-US" altLang="en-US" b="1" smtClean="0"/>
              <a:t>) </a:t>
            </a:r>
            <a:r>
              <a:rPr lang="en-US" altLang="en-US" b="1" u="sng" smtClean="0"/>
              <a:t>bring up</a:t>
            </a:r>
            <a:r>
              <a:rPr lang="en-US" altLang="en-US" b="1" smtClean="0"/>
              <a:t> the issue at that time</a:t>
            </a:r>
            <a:r>
              <a:rPr lang="en-US" altLang="en-US" b="1" smtClean="0">
                <a:solidFill>
                  <a:srgbClr val="0000FF"/>
                </a:solidFill>
              </a:rPr>
              <a:t>,</a:t>
            </a:r>
            <a:r>
              <a:rPr lang="en-US" altLang="en-US" b="1" smtClean="0"/>
              <a:t> but only if you wish. 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b="1" smtClean="0"/>
              <a:t>The </a:t>
            </a:r>
            <a:r>
              <a:rPr lang="en-US" altLang="en-US" b="1" u="sng" smtClean="0"/>
              <a:t>heckler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interrupted</a:t>
            </a:r>
            <a:r>
              <a:rPr lang="en-US" altLang="en-US" b="1" smtClean="0"/>
              <a:t> the speaker</a:t>
            </a:r>
            <a:r>
              <a:rPr lang="en-US" altLang="en-US" b="1" smtClean="0">
                <a:solidFill>
                  <a:srgbClr val="0000FF"/>
                </a:solidFill>
              </a:rPr>
              <a:t>,</a:t>
            </a:r>
            <a:r>
              <a:rPr lang="en-US" altLang="en-US" b="1" smtClean="0"/>
              <a:t> creating chaos for a brief moment.</a:t>
            </a:r>
            <a:r>
              <a:rPr lang="en-US" altLang="en-US" b="1" i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Section B: The Semicolon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2374900"/>
            <a:ext cx="7769225" cy="4319588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spcAft>
                <a:spcPct val="40000"/>
              </a:spcAft>
            </a:pPr>
            <a:r>
              <a:rPr lang="en-US" altLang="en-US" smtClean="0"/>
              <a:t>Semicolons add variety and keep writing from getting choppy when sentences are short.</a:t>
            </a:r>
          </a:p>
          <a:p>
            <a:pPr eaLnBrk="1" hangingPunct="1">
              <a:spcBef>
                <a:spcPct val="40000"/>
              </a:spcBef>
              <a:spcAft>
                <a:spcPct val="40000"/>
              </a:spcAft>
            </a:pPr>
            <a:r>
              <a:rPr lang="en-US" altLang="en-US" smtClean="0"/>
              <a:t>The semicolon communicates to readers that ideas are close in meaning.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Semicolon Rule No. 1</a:t>
            </a:r>
            <a:br>
              <a:rPr lang="en-US" altLang="en-US" sz="3400" b="1" smtClean="0"/>
            </a:br>
            <a:r>
              <a:rPr lang="en-US" altLang="en-US" sz="3400" b="1" smtClean="0"/>
              <a:t>No Conjunction (NC)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i="1" smtClean="0">
                <a:solidFill>
                  <a:srgbClr val="0000FF"/>
                </a:solidFill>
              </a:rPr>
              <a:t>Use a semicolon to separate two independent clauses that are joined </a:t>
            </a:r>
            <a:r>
              <a:rPr lang="en-US" altLang="en-US" b="1" i="1" u="sng" smtClean="0">
                <a:solidFill>
                  <a:srgbClr val="0000FF"/>
                </a:solidFill>
              </a:rPr>
              <a:t>without</a:t>
            </a:r>
            <a:r>
              <a:rPr lang="en-US" altLang="en-US" b="1" i="1" smtClean="0">
                <a:solidFill>
                  <a:srgbClr val="0000FF"/>
                </a:solidFill>
              </a:rPr>
              <a:t> a conjunction.</a:t>
            </a:r>
          </a:p>
          <a:p>
            <a:pPr eaLnBrk="1" hangingPunct="1"/>
            <a:r>
              <a:rPr lang="en-US" altLang="en-US" b="1" u="sng" smtClean="0"/>
              <a:t>Allison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wrote</a:t>
            </a:r>
            <a:r>
              <a:rPr lang="en-US" altLang="en-US" b="1" smtClean="0"/>
              <a:t> the marketing report; </a:t>
            </a:r>
            <a:r>
              <a:rPr lang="en-US" altLang="en-US" b="1" u="sng" smtClean="0"/>
              <a:t>William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will edit</a:t>
            </a:r>
            <a:r>
              <a:rPr lang="en-US" altLang="en-US" b="1" smtClean="0"/>
              <a:t> it. </a:t>
            </a:r>
          </a:p>
          <a:p>
            <a:pPr lvl="1" eaLnBrk="1" hangingPunct="1"/>
            <a:r>
              <a:rPr lang="en-US" altLang="en-US" b="1" u="sng" smtClean="0"/>
              <a:t>Allison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wrote</a:t>
            </a:r>
            <a:r>
              <a:rPr lang="en-US" altLang="en-US" b="1" smtClean="0"/>
              <a:t> the marketing report. </a:t>
            </a:r>
            <a:r>
              <a:rPr lang="en-US" altLang="en-US" b="1" u="sng" smtClean="0"/>
              <a:t>William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will edit</a:t>
            </a:r>
            <a:r>
              <a:rPr lang="en-US" altLang="en-US" b="1" smtClean="0"/>
              <a:t> it.</a:t>
            </a:r>
          </a:p>
          <a:p>
            <a:pPr eaLnBrk="1" hangingPunct="1"/>
            <a:r>
              <a:rPr lang="en-US" altLang="en-US" b="1" smtClean="0"/>
              <a:t>The </a:t>
            </a:r>
            <a:r>
              <a:rPr lang="en-US" altLang="en-US" b="1" u="sng" smtClean="0"/>
              <a:t>chairperson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resigned</a:t>
            </a:r>
            <a:r>
              <a:rPr lang="en-US" altLang="en-US" b="1" smtClean="0"/>
              <a:t> yesterday; the </a:t>
            </a:r>
            <a:r>
              <a:rPr lang="en-US" altLang="en-US" b="1" u="sng" smtClean="0"/>
              <a:t>president</a:t>
            </a:r>
            <a:r>
              <a:rPr lang="en-US" altLang="en-US" b="1" smtClean="0"/>
              <a:t> already </a:t>
            </a:r>
            <a:r>
              <a:rPr lang="en-US" altLang="en-US" b="1" i="1" u="sng" smtClean="0"/>
              <a:t>appointed</a:t>
            </a:r>
            <a:r>
              <a:rPr lang="en-US" altLang="en-US" b="1" smtClean="0"/>
              <a:t> a replacement. </a:t>
            </a:r>
          </a:p>
          <a:p>
            <a:pPr lvl="1" eaLnBrk="1" hangingPunct="1"/>
            <a:r>
              <a:rPr lang="en-US" altLang="en-US" b="1" smtClean="0"/>
              <a:t>The </a:t>
            </a:r>
            <a:r>
              <a:rPr lang="en-US" altLang="en-US" b="1" u="sng" smtClean="0"/>
              <a:t>chairperson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resigned</a:t>
            </a:r>
            <a:r>
              <a:rPr lang="en-US" altLang="en-US" b="1" smtClean="0"/>
              <a:t> yesterday. The </a:t>
            </a:r>
            <a:r>
              <a:rPr lang="en-US" altLang="en-US" b="1" u="sng" smtClean="0"/>
              <a:t>president</a:t>
            </a:r>
            <a:r>
              <a:rPr lang="en-US" altLang="en-US" b="1" smtClean="0"/>
              <a:t> already </a:t>
            </a:r>
            <a:r>
              <a:rPr lang="en-US" altLang="en-US" b="1" i="1" u="sng" smtClean="0"/>
              <a:t>appointed</a:t>
            </a:r>
            <a:r>
              <a:rPr lang="en-US" altLang="en-US" b="1" smtClean="0"/>
              <a:t> a replacement.</a:t>
            </a:r>
          </a:p>
          <a:p>
            <a:pPr eaLnBrk="1" hangingPunct="1"/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Semicolon Rule No. 2</a:t>
            </a:r>
            <a:br>
              <a:rPr lang="en-US" altLang="en-US" sz="3400" b="1" smtClean="0"/>
            </a:br>
            <a:r>
              <a:rPr lang="en-US" altLang="en-US" sz="3400" b="1" smtClean="0"/>
              <a:t>Semicolon Transition (TRANS)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i="1" smtClean="0">
                <a:solidFill>
                  <a:srgbClr val="0000FF"/>
                </a:solidFill>
              </a:rPr>
              <a:t>Place a semicolon before and a comma after adverbial conjunctions when they act as transitions between independent clauses.</a:t>
            </a:r>
          </a:p>
          <a:p>
            <a:pPr eaLnBrk="1" hangingPunct="1"/>
            <a:r>
              <a:rPr lang="en-US" altLang="en-US" b="1" u="sng" smtClean="0"/>
              <a:t>Michael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went</a:t>
            </a:r>
            <a:r>
              <a:rPr lang="en-US" altLang="en-US" b="1" smtClean="0"/>
              <a:t> to the market; however, </a:t>
            </a:r>
            <a:r>
              <a:rPr lang="en-US" altLang="en-US" b="1" u="sng" smtClean="0"/>
              <a:t>he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forgot</a:t>
            </a:r>
            <a:r>
              <a:rPr lang="en-US" altLang="en-US" b="1" smtClean="0"/>
              <a:t> several items on the list.</a:t>
            </a:r>
          </a:p>
          <a:p>
            <a:pPr eaLnBrk="1" hangingPunct="1"/>
            <a:r>
              <a:rPr lang="en-US" altLang="en-US" b="1" smtClean="0"/>
              <a:t>My </a:t>
            </a:r>
            <a:r>
              <a:rPr lang="en-US" altLang="en-US" b="1" u="sng" smtClean="0"/>
              <a:t>supervisor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asked</a:t>
            </a:r>
            <a:r>
              <a:rPr lang="en-US" altLang="en-US" b="1" smtClean="0"/>
              <a:t> for my resignation; fortunately, </a:t>
            </a:r>
            <a:r>
              <a:rPr lang="en-US" altLang="en-US" b="1" u="sng" smtClean="0"/>
              <a:t>he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was</a:t>
            </a:r>
            <a:r>
              <a:rPr lang="en-US" altLang="en-US" b="1" smtClean="0"/>
              <a:t> only </a:t>
            </a:r>
            <a:r>
              <a:rPr lang="en-US" altLang="en-US" b="1" i="1" u="sng" smtClean="0"/>
              <a:t>joking</a:t>
            </a:r>
            <a:r>
              <a:rPr lang="en-US" altLang="en-US" b="1" smtClean="0"/>
              <a:t>. </a:t>
            </a:r>
          </a:p>
          <a:p>
            <a:pPr eaLnBrk="1" hangingPunct="1"/>
            <a:r>
              <a:rPr lang="en-US" altLang="en-US" b="1" u="sng" smtClean="0"/>
              <a:t>There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will be</a:t>
            </a:r>
            <a:r>
              <a:rPr lang="en-US" altLang="en-US" b="1" smtClean="0"/>
              <a:t> a meeting after work on Friday; however, </a:t>
            </a:r>
            <a:r>
              <a:rPr lang="en-US" altLang="en-US" b="1" u="sng" smtClean="0"/>
              <a:t>it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will be</a:t>
            </a:r>
            <a:r>
              <a:rPr lang="en-US" altLang="en-US" b="1" smtClean="0"/>
              <a:t> short.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Semicolon Rule No. 3</a:t>
            </a:r>
            <a:br>
              <a:rPr lang="en-US" altLang="en-US" sz="3400" b="1" smtClean="0"/>
            </a:br>
            <a:r>
              <a:rPr lang="en-US" altLang="en-US" sz="3400" b="1" smtClean="0"/>
              <a:t>Semicolon Because of Commas 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 b="1" i="1" smtClean="0">
                <a:solidFill>
                  <a:srgbClr val="0000FF"/>
                </a:solidFill>
              </a:rPr>
              <a:t>When a clause needs major and minor separations, use semicolons for major breaks and commas for minor breaks.</a:t>
            </a:r>
            <a:endParaRPr lang="en-US" altLang="en-US" sz="2800" b="1" i="1" smtClean="0"/>
          </a:p>
          <a:p>
            <a:pPr eaLnBrk="1" hangingPunct="1"/>
            <a:r>
              <a:rPr lang="en-US" altLang="en-US" b="1" smtClean="0"/>
              <a:t>This year’s meetings will be held in Chicago, Illinois; Boston, Massachusetts; Dallas, Texas; and Pittsburgh, Pennsylvania.</a:t>
            </a:r>
          </a:p>
          <a:p>
            <a:pPr eaLnBrk="1" hangingPunct="1"/>
            <a:r>
              <a:rPr lang="en-US" altLang="en-US" b="1" smtClean="0"/>
              <a:t>The best time of the year for marketing campaigns is September; and since we have that time available, we should plan a meeting to develop a plan.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Section A: The Comma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3" y="1824038"/>
            <a:ext cx="7769225" cy="4319587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spcAft>
                <a:spcPct val="40000"/>
              </a:spcAft>
            </a:pPr>
            <a:r>
              <a:rPr lang="en-US" altLang="en-US" smtClean="0"/>
              <a:t>Comma placement is based on rules, not pauses.</a:t>
            </a:r>
          </a:p>
          <a:p>
            <a:pPr lvl="1" eaLnBrk="1" hangingPunct="1">
              <a:spcBef>
                <a:spcPct val="40000"/>
              </a:spcBef>
              <a:spcAft>
                <a:spcPct val="40000"/>
              </a:spcAft>
            </a:pPr>
            <a:r>
              <a:rPr lang="en-US" altLang="en-US" smtClean="0"/>
              <a:t>The rule came first,</a:t>
            </a:r>
          </a:p>
          <a:p>
            <a:pPr lvl="1" eaLnBrk="1" hangingPunct="1">
              <a:spcBef>
                <a:spcPct val="40000"/>
              </a:spcBef>
              <a:spcAft>
                <a:spcPct val="40000"/>
              </a:spcAft>
            </a:pPr>
            <a:r>
              <a:rPr lang="en-US" altLang="en-US" smtClean="0"/>
              <a:t>the comma came second, and </a:t>
            </a:r>
          </a:p>
          <a:p>
            <a:pPr lvl="1" eaLnBrk="1" hangingPunct="1">
              <a:spcBef>
                <a:spcPct val="40000"/>
              </a:spcBef>
              <a:spcAft>
                <a:spcPct val="40000"/>
              </a:spcAft>
            </a:pPr>
            <a:r>
              <a:rPr lang="en-US" altLang="en-US" smtClean="0"/>
              <a:t>the pause came third.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692884" y="5839539"/>
            <a:ext cx="2450991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>
            <a:spAutoFit/>
          </a:bodyPr>
          <a:lstStyle>
            <a:lvl1pPr defTabSz="71755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175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1755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1755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1755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800" b="1" i="1" dirty="0">
                <a:solidFill>
                  <a:schemeClr val="bg1"/>
                </a:solidFill>
                <a:latin typeface="Book Antiqua" pitchFamily="18" charset="0"/>
              </a:rPr>
              <a:t>© </a:t>
            </a:r>
            <a:r>
              <a:rPr lang="en-US" altLang="en-US" sz="800" b="1" i="1" dirty="0" smtClean="0">
                <a:solidFill>
                  <a:schemeClr val="bg1"/>
                </a:solidFill>
                <a:latin typeface="Book Antiqua" pitchFamily="18" charset="0"/>
              </a:rPr>
              <a:t> 2014 The Writer’s Toolkit, Inc</a:t>
            </a:r>
            <a:r>
              <a:rPr lang="en-US" altLang="en-US" sz="800" b="1" i="1" dirty="0">
                <a:solidFill>
                  <a:schemeClr val="bg1"/>
                </a:solidFill>
                <a:latin typeface="Book Antiqua" pitchFamily="18" charset="0"/>
              </a:rPr>
              <a:t>. All rights reserved.</a:t>
            </a:r>
            <a:endParaRPr lang="en-US" alt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Section C: Other Marks 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15000"/>
              </a:spcAft>
              <a:buFont typeface="Wingdings" pitchFamily="2" charset="2"/>
              <a:buNone/>
            </a:pPr>
            <a:r>
              <a:rPr lang="en-US" altLang="en-US" b="1" smtClean="0"/>
              <a:t>The Colon</a:t>
            </a:r>
            <a:r>
              <a:rPr lang="en-US" altLang="en-US" sz="1600" b="1" smtClean="0"/>
              <a:t>	</a:t>
            </a:r>
            <a:endParaRPr lang="en-US" altLang="en-US" sz="1600" b="1" i="1" smtClean="0"/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US" altLang="en-US" sz="2200" smtClean="0"/>
              <a:t>Use a colon to indicate a list.	</a:t>
            </a:r>
            <a:endParaRPr lang="en-US" altLang="en-US" sz="2200" b="1" smtClean="0"/>
          </a:p>
          <a:p>
            <a:pPr lvl="1" eaLnBrk="1" hangingPunct="1">
              <a:lnSpc>
                <a:spcPct val="8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US" altLang="en-US" sz="2000" i="1" smtClean="0"/>
              <a:t>“These are the items to add to the agenda</a:t>
            </a:r>
            <a:r>
              <a:rPr lang="en-US" altLang="en-US" sz="2000" i="1" smtClean="0">
                <a:solidFill>
                  <a:srgbClr val="0000FF"/>
                </a:solidFill>
              </a:rPr>
              <a:t>:</a:t>
            </a:r>
            <a:r>
              <a:rPr lang="en-US" altLang="en-US" sz="2000" i="1" smtClean="0"/>
              <a:t> annual meeting schedule and draft report changes.”</a:t>
            </a:r>
            <a:endParaRPr lang="en-US" altLang="en-US" sz="2000" smtClean="0"/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US" altLang="en-US" sz="2200" smtClean="0"/>
              <a:t>Use a colon after the words </a:t>
            </a:r>
            <a:r>
              <a:rPr lang="en-US" altLang="en-US" sz="2200" i="1" smtClean="0"/>
              <a:t>note</a:t>
            </a:r>
            <a:r>
              <a:rPr lang="en-US" altLang="en-US" sz="2200" smtClean="0"/>
              <a:t> and </a:t>
            </a:r>
            <a:r>
              <a:rPr lang="en-US" altLang="en-US" sz="2200" i="1" smtClean="0"/>
              <a:t>caution.</a:t>
            </a:r>
            <a:endParaRPr lang="en-US" altLang="en-US" sz="2200" b="1" smtClean="0"/>
          </a:p>
          <a:p>
            <a:pPr lvl="1" eaLnBrk="1" hangingPunct="1">
              <a:lnSpc>
                <a:spcPct val="8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US" altLang="en-US" sz="2000" i="1" smtClean="0"/>
              <a:t>“Note</a:t>
            </a:r>
            <a:r>
              <a:rPr lang="en-US" altLang="en-US" sz="2000" i="1" smtClean="0">
                <a:solidFill>
                  <a:srgbClr val="0000FF"/>
                </a:solidFill>
              </a:rPr>
              <a:t>:</a:t>
            </a:r>
            <a:r>
              <a:rPr lang="en-US" altLang="en-US" sz="2000" i="1" smtClean="0"/>
              <a:t> If a complete sentence follows the introductory word note or caution, capitalize the first word of the sentence that follows it.</a:t>
            </a:r>
            <a:r>
              <a:rPr lang="en-US" altLang="en-US" sz="2000" smtClean="0"/>
              <a:t>”</a:t>
            </a:r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US" altLang="en-US" sz="2200" smtClean="0"/>
              <a:t>Use a colon in business letters after the salutation. </a:t>
            </a:r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US" altLang="en-US" sz="2200" smtClean="0"/>
              <a:t>Use a colon at the end of one sentence to introduce the next sentence</a:t>
            </a:r>
          </a:p>
          <a:p>
            <a:pPr lvl="1" eaLnBrk="1" hangingPunct="1">
              <a:lnSpc>
                <a:spcPct val="8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US" altLang="en-US" sz="2000" i="1" smtClean="0"/>
              <a:t>“LaSalle Bank is a great place to have an account</a:t>
            </a:r>
            <a:r>
              <a:rPr lang="en-US" altLang="en-US" sz="2000" i="1" smtClean="0">
                <a:solidFill>
                  <a:srgbClr val="0000FF"/>
                </a:solidFill>
              </a:rPr>
              <a:t>: </a:t>
            </a:r>
            <a:r>
              <a:rPr lang="en-US" altLang="en-US" sz="2000" i="1" smtClean="0"/>
              <a:t>it ranks number one in customer service.”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Section C: Other Marks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 b="1" smtClean="0"/>
              <a:t>The Ellipses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b="1" i="1" smtClean="0"/>
          </a:p>
          <a:p>
            <a:pPr eaLnBrk="1" hangingPunct="1"/>
            <a:r>
              <a:rPr lang="en-US" altLang="en-US" smtClean="0"/>
              <a:t>Ellipsis marks indicate an omission of a word or several words:</a:t>
            </a:r>
          </a:p>
          <a:p>
            <a:pPr lvl="1" eaLnBrk="1" hangingPunct="1"/>
            <a:r>
              <a:rPr lang="en-US" altLang="en-US" smtClean="0"/>
              <a:t>Ellipses (plural form of ellipsis) are represented by three periods with a space before, between and after each: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					  </a:t>
            </a:r>
            <a:r>
              <a:rPr lang="en-US" altLang="en-US" sz="4400" b="1" smtClean="0">
                <a:solidFill>
                  <a:srgbClr val="0000FF"/>
                </a:solidFill>
              </a:rPr>
              <a:t>. . .</a:t>
            </a:r>
          </a:p>
          <a:p>
            <a:pPr lvl="1" eaLnBrk="1" hangingPunct="1"/>
            <a:r>
              <a:rPr lang="en-US" altLang="en-US" smtClean="0"/>
              <a:t>When ellipses occur at the end of a quoted sentence, a fourth period is added.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Other Marks of Punctuation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 b="1" smtClean="0"/>
              <a:t>The Dash</a:t>
            </a:r>
            <a:endParaRPr lang="en-US" altLang="en-US" sz="2800" b="1" i="1" smtClean="0"/>
          </a:p>
          <a:p>
            <a:pPr eaLnBrk="1" hangingPunct="1"/>
            <a:r>
              <a:rPr lang="en-US" altLang="en-US" sz="2200" smtClean="0"/>
              <a:t>Represent the dash with two hyphens without a space before, between, or after them.</a:t>
            </a:r>
          </a:p>
          <a:p>
            <a:pPr lvl="1" eaLnBrk="1" hangingPunct="1"/>
            <a:r>
              <a:rPr lang="en-US" altLang="en-US" sz="2000" smtClean="0"/>
              <a:t>The dash can be a substitute for the comma, semicolon, period, or colon</a:t>
            </a:r>
          </a:p>
          <a:p>
            <a:pPr lvl="1" eaLnBrk="1" hangingPunct="1"/>
            <a:r>
              <a:rPr lang="en-US" altLang="en-US" sz="2000" smtClean="0"/>
              <a:t>The dash places emphasis on the information following or between them.</a:t>
            </a:r>
          </a:p>
          <a:p>
            <a:pPr lvl="1" eaLnBrk="1" hangingPunct="1"/>
            <a:r>
              <a:rPr lang="en-US" altLang="en-US" sz="2000" smtClean="0"/>
              <a:t>“Trisha hosted the charity gala dinner—it raised more money than any other event in this history of our organization.” </a:t>
            </a:r>
          </a:p>
          <a:p>
            <a:pPr lvl="1" eaLnBrk="1" hangingPunct="1"/>
            <a:r>
              <a:rPr lang="en-US" altLang="en-US" sz="2000" smtClean="0"/>
              <a:t>“Charlie Richards—our new CEO—invited me to apply for the position of Senior VP.”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Terminal Punctuation Marks</a:t>
            </a:r>
            <a:r>
              <a:rPr lang="en-US" altLang="en-US" smtClean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b="1" smtClean="0"/>
              <a:t>The Period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indicates the end of a statement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also indicates the end of a courteous request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i="1" smtClean="0"/>
              <a:t>“Would you be able to return the enclosed form by Friday.”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smtClean="0"/>
              <a:t>The Exclamation Point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indicates surprise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i="1" smtClean="0"/>
              <a:t>“Stop!”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i="1" smtClean="0"/>
              <a:t>“Congratulations on your promotion!”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smtClean="0"/>
              <a:t>The Question Mark</a:t>
            </a:r>
            <a:r>
              <a:rPr lang="en-US" altLang="en-US" sz="200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indicates a question the writer expects the reader to answer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i="1" smtClean="0"/>
              <a:t>“What next?”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i="1" smtClean="0"/>
              <a:t>“He said that he would do what?”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i="1" smtClean="0"/>
              <a:t>“What did he say?”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Section D: Correcting Punctuation Errors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spcBef>
                <a:spcPct val="25000"/>
              </a:spcBef>
              <a:spcAft>
                <a:spcPct val="35000"/>
              </a:spcAft>
            </a:pPr>
            <a:r>
              <a:rPr lang="en-US" altLang="en-US" b="1" smtClean="0"/>
              <a:t>Dependent Clauses as Fragments</a:t>
            </a:r>
          </a:p>
          <a:p>
            <a:pPr marL="760413" lvl="1" indent="-419100" eaLnBrk="1" hangingPunct="1">
              <a:spcBef>
                <a:spcPct val="25000"/>
              </a:spcBef>
              <a:spcAft>
                <a:spcPct val="35000"/>
              </a:spcAft>
            </a:pPr>
            <a:r>
              <a:rPr lang="en-US" altLang="en-US" b="1" smtClean="0"/>
              <a:t>An independent Clause can stand alone.</a:t>
            </a:r>
          </a:p>
          <a:p>
            <a:pPr marL="760413" lvl="1" indent="-419100" eaLnBrk="1" hangingPunct="1">
              <a:spcBef>
                <a:spcPct val="25000"/>
              </a:spcBef>
              <a:spcAft>
                <a:spcPct val="35000"/>
              </a:spcAft>
            </a:pPr>
            <a:r>
              <a:rPr lang="en-US" altLang="en-US" b="1" smtClean="0"/>
              <a:t>A dependent Clause doesn’t express a complete thought so it can’t stand alone.</a:t>
            </a:r>
          </a:p>
          <a:p>
            <a:pPr marL="760413" lvl="1" indent="-419100" eaLnBrk="1" hangingPunct="1">
              <a:spcBef>
                <a:spcPct val="25000"/>
              </a:spcBef>
              <a:spcAft>
                <a:spcPct val="35000"/>
              </a:spcAft>
            </a:pPr>
            <a:r>
              <a:rPr lang="en-US" altLang="en-US" b="1" smtClean="0"/>
              <a:t>“</a:t>
            </a:r>
            <a:r>
              <a:rPr lang="en-US" altLang="en-US" b="1" u="sng" smtClean="0"/>
              <a:t>Bill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advised</a:t>
            </a:r>
            <a:r>
              <a:rPr lang="en-US" altLang="en-US" b="1" smtClean="0"/>
              <a:t> our department the policy had changed.”</a:t>
            </a:r>
          </a:p>
          <a:p>
            <a:pPr marL="760413" lvl="1" indent="-419100" eaLnBrk="1" hangingPunct="1">
              <a:spcBef>
                <a:spcPct val="25000"/>
              </a:spcBef>
              <a:spcAft>
                <a:spcPct val="35000"/>
              </a:spcAft>
            </a:pPr>
            <a:r>
              <a:rPr lang="en-US" altLang="en-US" b="1" smtClean="0"/>
              <a:t>“Because </a:t>
            </a:r>
            <a:r>
              <a:rPr lang="en-US" altLang="en-US" b="1" u="sng" smtClean="0"/>
              <a:t>Bill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advised</a:t>
            </a:r>
            <a:r>
              <a:rPr lang="en-US" altLang="en-US" b="1" smtClean="0"/>
              <a:t> our department the policy had changed</a:t>
            </a:r>
            <a:r>
              <a:rPr lang="en-US" altLang="en-US" smtClean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Correcting Fragments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Turn the dependent clause into an independent clause.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You may be able to do this simply by removing the subordinating conjunction.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Attach the dependent clause to an independent clause.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Often the sentence before or after the dependent clause completes it nicely.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Phrases as Fragments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1800" b="1" smtClean="0"/>
              <a:t>Fragments</a:t>
            </a:r>
            <a:r>
              <a:rPr lang="en-US" altLang="en-US" sz="1800" smtClean="0"/>
              <a:t> can occur when a </a:t>
            </a:r>
            <a:r>
              <a:rPr lang="en-US" altLang="en-US" sz="1800" b="1" smtClean="0"/>
              <a:t>phrase</a:t>
            </a:r>
            <a:r>
              <a:rPr lang="en-US" altLang="en-US" sz="1800" smtClean="0"/>
              <a:t> is punctuated as a sentence: </a:t>
            </a:r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  <a:buFont typeface="Wingdings" pitchFamily="2" charset="2"/>
              <a:buNone/>
            </a:pPr>
            <a:r>
              <a:rPr lang="en-US" altLang="en-US" sz="1800" smtClean="0"/>
              <a:t>a phrase does not have a subject and a verb.</a:t>
            </a:r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  <a:buFont typeface="Wingdings" pitchFamily="2" charset="2"/>
              <a:buNone/>
            </a:pPr>
            <a:endParaRPr lang="en-US" altLang="en-US" sz="1800" smtClean="0"/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1800" b="1" smtClean="0"/>
              <a:t>An infinitive phrase </a:t>
            </a:r>
            <a:r>
              <a:rPr lang="en-US" altLang="en-US" sz="1800" smtClean="0"/>
              <a:t>is formed by adding “to” the base form of the verb. </a:t>
            </a:r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1800" b="1" smtClean="0"/>
              <a:t>“To go</a:t>
            </a:r>
            <a:r>
              <a:rPr lang="en-US" altLang="en-US" sz="1800" smtClean="0"/>
              <a:t> to the store before going to work because it was on my way”</a:t>
            </a:r>
            <a:endParaRPr lang="en-US" altLang="en-US" sz="1800" b="1" smtClean="0"/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1800" b="1" smtClean="0"/>
              <a:t>“To see</a:t>
            </a:r>
            <a:r>
              <a:rPr lang="en-US" altLang="en-US" sz="1800" smtClean="0"/>
              <a:t> you at the meeting later today with all of the necessary forms”</a:t>
            </a:r>
            <a:endParaRPr lang="en-US" altLang="en-US" sz="1800" b="1" smtClean="0"/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1800" b="1" smtClean="0"/>
              <a:t>A gerund phrase </a:t>
            </a:r>
            <a:r>
              <a:rPr lang="en-US" altLang="en-US" sz="1800" smtClean="0"/>
              <a:t>is formed by adding </a:t>
            </a:r>
            <a:r>
              <a:rPr lang="en-US" altLang="en-US" sz="1800" i="1" smtClean="0"/>
              <a:t>ing</a:t>
            </a:r>
            <a:r>
              <a:rPr lang="en-US" altLang="en-US" sz="1800" smtClean="0"/>
              <a:t> to the base form of the verb. </a:t>
            </a:r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1800" b="1" smtClean="0"/>
              <a:t>“Going </a:t>
            </a:r>
            <a:r>
              <a:rPr lang="en-US" altLang="en-US" sz="1800" smtClean="0"/>
              <a:t>to the store before going to work because it was on my way”</a:t>
            </a:r>
            <a:endParaRPr lang="en-US" altLang="en-US" sz="1800" b="1" smtClean="0"/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1800" b="1" smtClean="0"/>
              <a:t>“Seeing </a:t>
            </a:r>
            <a:r>
              <a:rPr lang="en-US" altLang="en-US" sz="1800" smtClean="0"/>
              <a:t>you at the meeting later today with all of the necessary forms”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Run-On Sentences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A </a:t>
            </a:r>
            <a:r>
              <a:rPr lang="en-US" altLang="en-US" sz="2000" b="1" smtClean="0"/>
              <a:t>fused sentence</a:t>
            </a:r>
            <a:r>
              <a:rPr lang="en-US" altLang="en-US" sz="2000" smtClean="0"/>
              <a:t> </a:t>
            </a:r>
            <a:r>
              <a:rPr lang="en-US" altLang="en-US" sz="2200" smtClean="0"/>
              <a:t>consists of two independent clauses that are connected without a comma or conjunction. </a:t>
            </a:r>
          </a:p>
          <a:p>
            <a:pPr eaLnBrk="1" hangingPunct="1"/>
            <a:r>
              <a:rPr lang="en-US" altLang="en-US" sz="2000" smtClean="0"/>
              <a:t>A </a:t>
            </a:r>
            <a:r>
              <a:rPr lang="en-US" altLang="en-US" sz="2000" b="1" smtClean="0"/>
              <a:t>run-on sentence </a:t>
            </a:r>
            <a:r>
              <a:rPr lang="en-US" altLang="en-US" sz="2200" smtClean="0"/>
              <a:t>consists of two independent clauses that are joined with a coordinating conjunction but without a comma to separate them.</a:t>
            </a:r>
            <a:endParaRPr lang="en-US" altLang="en-US" sz="2200" b="1" smtClean="0"/>
          </a:p>
          <a:p>
            <a:pPr eaLnBrk="1" hangingPunct="1"/>
            <a:r>
              <a:rPr lang="en-US" altLang="en-US" sz="2000" b="1" smtClean="0"/>
              <a:t>Fused:</a:t>
            </a:r>
          </a:p>
          <a:p>
            <a:pPr lvl="1" eaLnBrk="1" hangingPunct="1"/>
            <a:r>
              <a:rPr lang="en-US" altLang="en-US" sz="2000" i="1" smtClean="0"/>
              <a:t>“Each session is limited to 22 participants call today to reserve your space.”</a:t>
            </a:r>
            <a:endParaRPr lang="en-US" altLang="en-US" sz="2000" b="1" smtClean="0"/>
          </a:p>
          <a:p>
            <a:pPr eaLnBrk="1" hangingPunct="1"/>
            <a:r>
              <a:rPr lang="en-US" altLang="en-US" sz="2000" b="1" smtClean="0"/>
              <a:t>Run-on:</a:t>
            </a:r>
          </a:p>
          <a:p>
            <a:pPr lvl="1" eaLnBrk="1" hangingPunct="1"/>
            <a:r>
              <a:rPr lang="en-US" altLang="en-US" sz="2000" i="1" smtClean="0"/>
              <a:t>“In response, several states have adopted their own provisions and several more are considering similar measures. “</a:t>
            </a:r>
            <a:endParaRPr lang="en-US" altLang="en-US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Correcting Run-On Sentences	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To correct fused or run-on sentences, do one of the following:</a:t>
            </a:r>
            <a:endParaRPr lang="en-US" alt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Place a period after each independent clause.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Use a comma and coordinating conjunction to separate the independent clauses.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Use a semicolon to separate the independent clauses.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Revised:</a:t>
            </a:r>
            <a:r>
              <a:rPr lang="en-US" altLang="en-US" i="1" smtClean="0"/>
              <a:t>	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i="1" smtClean="0"/>
              <a:t>“Each session is limited to 22 participants. Call today to reserve your space.”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i="1" smtClean="0"/>
              <a:t>“In response, several states have adopted their own provisions, and several more are considering similar measures.”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Comma Splice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200" smtClean="0"/>
              <a:t>A </a:t>
            </a:r>
            <a:r>
              <a:rPr lang="en-US" altLang="en-US" sz="2200" b="1" smtClean="0"/>
              <a:t>comma splice</a:t>
            </a:r>
            <a:r>
              <a:rPr lang="en-US" altLang="en-US" sz="2200" smtClean="0"/>
              <a:t> occurs when two independent clauses are joined with only a comma. </a:t>
            </a:r>
          </a:p>
          <a:p>
            <a:pPr lvl="1" eaLnBrk="1" hangingPunct="1"/>
            <a:r>
              <a:rPr lang="en-US" altLang="en-US" sz="2000" i="1" smtClean="0"/>
              <a:t>“The department received explicit instructions, everyone agreed to participate.”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000" i="1" smtClean="0"/>
          </a:p>
          <a:p>
            <a:pPr eaLnBrk="1" hangingPunct="1"/>
            <a:r>
              <a:rPr lang="en-US" altLang="en-US" sz="2000" b="1" smtClean="0"/>
              <a:t>To correct a comma splice, do one of the following:</a:t>
            </a:r>
          </a:p>
          <a:p>
            <a:pPr lvl="1" eaLnBrk="1" hangingPunct="1"/>
            <a:r>
              <a:rPr lang="en-US" altLang="en-US" sz="2000" smtClean="0"/>
              <a:t>Change the comma into a semicolon.</a:t>
            </a:r>
          </a:p>
          <a:p>
            <a:pPr lvl="1" eaLnBrk="1" hangingPunct="1"/>
            <a:r>
              <a:rPr lang="en-US" altLang="en-US" sz="2000" smtClean="0"/>
              <a:t>Add a coordinating conjunction.</a:t>
            </a:r>
          </a:p>
          <a:p>
            <a:pPr lvl="1" eaLnBrk="1" hangingPunct="1"/>
            <a:r>
              <a:rPr lang="en-US" altLang="en-US" sz="2000" smtClean="0"/>
              <a:t>Change the comma to a subordinating conjunction.</a:t>
            </a:r>
          </a:p>
          <a:p>
            <a:pPr eaLnBrk="1" hangingPunct="1"/>
            <a:r>
              <a:rPr lang="en-US" altLang="en-US" sz="2000" b="1" smtClean="0"/>
              <a:t>Revised:</a:t>
            </a:r>
            <a:r>
              <a:rPr lang="en-US" altLang="en-US" sz="2000" i="1" smtClean="0"/>
              <a:t>	</a:t>
            </a:r>
          </a:p>
          <a:p>
            <a:pPr lvl="1" eaLnBrk="1" hangingPunct="1"/>
            <a:r>
              <a:rPr lang="en-US" altLang="en-US" sz="2000" i="1" smtClean="0"/>
              <a:t>“The department received explicit instructions; everyone agreed to participate.”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i="1" dirty="0" smtClean="0">
                <a:solidFill>
                  <a:srgbClr val="D1D1FF"/>
                </a:solidFill>
              </a:rPr>
              <a:t>When in doubt, leave it out.</a:t>
            </a:r>
            <a:br>
              <a:rPr lang="en-US" altLang="en-US" sz="3600" b="1" i="1" dirty="0" smtClean="0">
                <a:solidFill>
                  <a:srgbClr val="D1D1FF"/>
                </a:solidFill>
              </a:rPr>
            </a:br>
            <a:endParaRPr lang="en-US" altLang="en-US" sz="3400" b="1" dirty="0" smtClean="0">
              <a:solidFill>
                <a:srgbClr val="D1D1FF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dirty="0" smtClean="0"/>
              <a:t>If you don’t know the reason to use a comma based on a rule: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dirty="0" smtClean="0"/>
              <a:t>Don’t use the comma. 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dirty="0" smtClean="0"/>
              <a:t>Do additional research.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dirty="0" smtClean="0"/>
              <a:t>Rewrite the sentence so that you know you are correct.</a:t>
            </a:r>
            <a:r>
              <a:rPr lang="en-US" altLang="en-US" dirty="0" smtClean="0"/>
              <a:t> </a:t>
            </a:r>
            <a:endParaRPr lang="en-US" altLang="en-US" b="1" dirty="0" smtClean="0"/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dirty="0" smtClean="0"/>
              <a:t/>
            </a:r>
            <a:br>
              <a:rPr lang="en-US" altLang="en-US" sz="3400" b="1" dirty="0" smtClean="0"/>
            </a:br>
            <a:r>
              <a:rPr lang="en-US" altLang="en-US" sz="3400" b="1" dirty="0" smtClean="0"/>
              <a:t>Comma Rule No. 1</a:t>
            </a:r>
            <a:br>
              <a:rPr lang="en-US" altLang="en-US" sz="3400" b="1" dirty="0" smtClean="0"/>
            </a:br>
            <a:r>
              <a:rPr lang="en-US" altLang="en-US" sz="3400" b="1" dirty="0" smtClean="0"/>
              <a:t>The Sentence Core Rule</a:t>
            </a:r>
            <a:r>
              <a:rPr lang="en-US" altLang="en-US" sz="3400" b="1" i="1" dirty="0" smtClean="0"/>
              <a:t>s</a:t>
            </a:r>
            <a:r>
              <a:rPr lang="en-US" altLang="en-US" sz="3400" b="1" dirty="0" smtClean="0"/>
              <a:t/>
            </a:r>
            <a:br>
              <a:rPr lang="en-US" altLang="en-US" sz="3400" b="1" dirty="0" smtClean="0"/>
            </a:br>
            <a:endParaRPr lang="en-US" altLang="en-US" sz="3400" b="1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i="1" smtClean="0">
                <a:solidFill>
                  <a:srgbClr val="0000FF"/>
                </a:solidFill>
              </a:rPr>
              <a:t>Do not separate a subject and verb with just one comma.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Incorrect: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The </a:t>
            </a:r>
            <a:r>
              <a:rPr lang="en-US" altLang="en-US" b="1" u="sng" smtClean="0"/>
              <a:t>money</a:t>
            </a:r>
            <a:r>
              <a:rPr lang="en-US" altLang="en-US" b="1" smtClean="0"/>
              <a:t>, </a:t>
            </a:r>
            <a:r>
              <a:rPr lang="en-US" altLang="en-US" b="1" i="1" u="sng" smtClean="0"/>
              <a:t>was deposited</a:t>
            </a:r>
            <a:r>
              <a:rPr lang="en-US" altLang="en-US" b="1" smtClean="0"/>
              <a:t> in the account.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Revised: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The </a:t>
            </a:r>
            <a:r>
              <a:rPr lang="en-US" altLang="en-US" b="1" u="sng" smtClean="0"/>
              <a:t>money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was deposited</a:t>
            </a:r>
            <a:r>
              <a:rPr lang="en-US" altLang="en-US" b="1" smtClean="0"/>
              <a:t> in the account.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dirty="0" smtClean="0"/>
              <a:t/>
            </a:r>
            <a:br>
              <a:rPr lang="en-US" altLang="en-US" sz="3400" b="1" dirty="0" smtClean="0"/>
            </a:br>
            <a:r>
              <a:rPr lang="en-US" altLang="en-US" sz="3400" b="1" dirty="0" smtClean="0"/>
              <a:t>Comma Rule No. 2</a:t>
            </a:r>
            <a:br>
              <a:rPr lang="en-US" altLang="en-US" sz="3400" b="1" dirty="0" smtClean="0"/>
            </a:br>
            <a:r>
              <a:rPr lang="en-US" altLang="en-US" sz="3400" b="1" dirty="0" smtClean="0"/>
              <a:t>Comma Conjunction (CONJ) </a:t>
            </a:r>
            <a:br>
              <a:rPr lang="en-US" altLang="en-US" sz="3400" b="1" dirty="0" smtClean="0"/>
            </a:br>
            <a:endParaRPr lang="en-US" altLang="en-US" sz="34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i="1" smtClean="0">
                <a:solidFill>
                  <a:srgbClr val="0000FF"/>
                </a:solidFill>
              </a:rPr>
              <a:t>Use a comma to separate independent clauses joined by a coordinating conjunction.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u="sng" smtClean="0"/>
              <a:t>Bob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went</a:t>
            </a:r>
            <a:r>
              <a:rPr lang="en-US" altLang="en-US" b="1" smtClean="0"/>
              <a:t> to the meeting, but </a:t>
            </a:r>
            <a:r>
              <a:rPr lang="en-US" altLang="en-US" b="1" u="sng" smtClean="0"/>
              <a:t>he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arrived</a:t>
            </a:r>
            <a:r>
              <a:rPr lang="en-US" altLang="en-US" b="1" smtClean="0"/>
              <a:t> late.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u="sng" smtClean="0"/>
              <a:t>Mary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summarized</a:t>
            </a:r>
            <a:r>
              <a:rPr lang="en-US" altLang="en-US" b="1" smtClean="0"/>
              <a:t> the report, and </a:t>
            </a:r>
            <a:r>
              <a:rPr lang="en-US" altLang="en-US" b="1" u="sng" smtClean="0"/>
              <a:t>she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did</a:t>
            </a:r>
            <a:r>
              <a:rPr lang="en-US" altLang="en-US" b="1" smtClean="0"/>
              <a:t> a good job.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dirty="0" smtClean="0"/>
              <a:t/>
            </a:r>
            <a:br>
              <a:rPr lang="en-US" altLang="en-US" sz="3400" b="1" dirty="0" smtClean="0"/>
            </a:br>
            <a:r>
              <a:rPr lang="en-US" altLang="en-US" sz="3400" b="1" dirty="0" smtClean="0"/>
              <a:t>Comma Rule No. 3</a:t>
            </a:r>
            <a:br>
              <a:rPr lang="en-US" altLang="en-US" sz="3400" b="1" dirty="0" smtClean="0"/>
            </a:br>
            <a:r>
              <a:rPr lang="en-US" altLang="en-US" sz="3400" b="1" dirty="0" smtClean="0"/>
              <a:t>Series (SER)</a:t>
            </a:r>
            <a:br>
              <a:rPr lang="en-US" altLang="en-US" sz="3400" b="1" dirty="0" smtClean="0"/>
            </a:br>
            <a:endParaRPr lang="en-US" altLang="en-US" sz="3400" b="1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i="1" smtClean="0">
                <a:solidFill>
                  <a:srgbClr val="0000FF"/>
                </a:solidFill>
              </a:rPr>
              <a:t>When three or more items occur in a series, separate each item with a comma.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smtClean="0"/>
              <a:t>(</a:t>
            </a:r>
            <a:r>
              <a:rPr lang="en-US" altLang="en-US" b="1" u="sng" smtClean="0"/>
              <a:t>YOU</a:t>
            </a:r>
            <a:r>
              <a:rPr lang="en-US" altLang="en-US" b="1" smtClean="0"/>
              <a:t>) Please </a:t>
            </a:r>
            <a:r>
              <a:rPr lang="en-US" altLang="en-US" b="1" i="1" u="sng" smtClean="0"/>
              <a:t>complete</a:t>
            </a:r>
            <a:r>
              <a:rPr lang="en-US" altLang="en-US" b="1" smtClean="0"/>
              <a:t> parts 1, 2, and 3 before you leave.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smtClean="0"/>
              <a:t>The </a:t>
            </a:r>
            <a:r>
              <a:rPr lang="en-US" altLang="en-US" b="1" u="sng" smtClean="0"/>
              <a:t>menu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listed</a:t>
            </a:r>
            <a:r>
              <a:rPr lang="en-US" altLang="en-US" b="1" smtClean="0"/>
              <a:t> potatoes, peas, and carrots as well as string beans for the daily special.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u="sng" smtClean="0"/>
              <a:t>Mr. Jordan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has divided</a:t>
            </a:r>
            <a:r>
              <a:rPr lang="en-US" altLang="en-US" b="1" smtClean="0"/>
              <a:t> his estate among Bob, Rose, Chuck, and Lisa.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dirty="0" smtClean="0"/>
              <a:t/>
            </a:r>
            <a:br>
              <a:rPr lang="en-US" altLang="en-US" sz="3400" b="1" dirty="0" smtClean="0"/>
            </a:br>
            <a:r>
              <a:rPr lang="en-US" altLang="en-US" sz="3400" b="1" dirty="0" smtClean="0"/>
              <a:t>Comma Rule No. 4</a:t>
            </a:r>
            <a:br>
              <a:rPr lang="en-US" altLang="en-US" sz="3400" b="1" dirty="0" smtClean="0"/>
            </a:br>
            <a:r>
              <a:rPr lang="en-US" altLang="en-US" sz="3400" b="1" dirty="0" smtClean="0"/>
              <a:t>Introductory (INTRO)</a:t>
            </a:r>
            <a:br>
              <a:rPr lang="en-US" altLang="en-US" sz="3400" b="1" dirty="0" smtClean="0"/>
            </a:br>
            <a:endParaRPr lang="en-US" altLang="en-US" sz="3400" b="1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i="1" smtClean="0">
                <a:solidFill>
                  <a:srgbClr val="0000FF"/>
                </a:solidFill>
              </a:rPr>
              <a:t>Place a comma after a word, phrase, or dependent clause that introduces a main clause.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z="2200" b="1" smtClean="0"/>
              <a:t>Subordinating conjunctions 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i="1" smtClean="0"/>
              <a:t>Although</a:t>
            </a:r>
            <a:r>
              <a:rPr lang="en-US" altLang="en-US" i="1" smtClean="0"/>
              <a:t> </a:t>
            </a:r>
            <a:r>
              <a:rPr lang="en-US" altLang="en-US" u="sng" smtClean="0"/>
              <a:t>we</a:t>
            </a:r>
            <a:r>
              <a:rPr lang="en-US" altLang="en-US" smtClean="0"/>
              <a:t> </a:t>
            </a:r>
            <a:r>
              <a:rPr lang="en-US" altLang="en-US" i="1" u="sng" smtClean="0"/>
              <a:t>went</a:t>
            </a:r>
            <a:r>
              <a:rPr lang="en-US" altLang="en-US" i="1" smtClean="0"/>
              <a:t> </a:t>
            </a:r>
            <a:r>
              <a:rPr lang="en-US" altLang="en-US" smtClean="0"/>
              <a:t>to the store, </a:t>
            </a:r>
            <a:r>
              <a:rPr lang="en-US" altLang="en-US" u="sng" smtClean="0"/>
              <a:t>we</a:t>
            </a:r>
            <a:r>
              <a:rPr lang="en-US" altLang="en-US" smtClean="0"/>
              <a:t> </a:t>
            </a:r>
            <a:r>
              <a:rPr lang="en-US" altLang="en-US" i="1" u="sng" smtClean="0"/>
              <a:t>did</a:t>
            </a:r>
            <a:r>
              <a:rPr lang="en-US" altLang="en-US" smtClean="0"/>
              <a:t> not </a:t>
            </a:r>
            <a:r>
              <a:rPr lang="en-US" altLang="en-US" i="1" u="sng" smtClean="0"/>
              <a:t>remember</a:t>
            </a:r>
            <a:r>
              <a:rPr lang="en-US" altLang="en-US" smtClean="0"/>
              <a:t> to buy notebooks</a:t>
            </a:r>
            <a:r>
              <a:rPr lang="en-US" altLang="en-US" i="1" smtClean="0"/>
              <a:t>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z="2200" b="1" smtClean="0"/>
              <a:t>Adverbial conjunctions</a:t>
            </a:r>
            <a:endParaRPr lang="en-US" altLang="en-US" sz="2200" smtClean="0"/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i="1" smtClean="0"/>
              <a:t>However</a:t>
            </a:r>
            <a:r>
              <a:rPr lang="en-US" altLang="en-US" i="1" smtClean="0"/>
              <a:t>, </a:t>
            </a:r>
            <a:r>
              <a:rPr lang="en-US" altLang="en-US" u="sng" smtClean="0"/>
              <a:t>Bob</a:t>
            </a:r>
            <a:r>
              <a:rPr lang="en-US" altLang="en-US" smtClean="0"/>
              <a:t> </a:t>
            </a:r>
            <a:r>
              <a:rPr lang="en-US" altLang="en-US" i="1" u="sng" smtClean="0"/>
              <a:t>went</a:t>
            </a:r>
            <a:r>
              <a:rPr lang="en-US" altLang="en-US" smtClean="0"/>
              <a:t> to the meeting alone.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dirty="0" smtClean="0"/>
              <a:t/>
            </a:r>
            <a:br>
              <a:rPr lang="en-US" altLang="en-US" sz="3400" b="1" dirty="0" smtClean="0"/>
            </a:br>
            <a:r>
              <a:rPr lang="en-US" altLang="en-US" sz="3400" b="1" dirty="0" smtClean="0"/>
              <a:t>Comma Rule No. 5</a:t>
            </a:r>
            <a:br>
              <a:rPr lang="en-US" altLang="en-US" sz="3400" b="1" dirty="0" smtClean="0"/>
            </a:br>
            <a:r>
              <a:rPr lang="en-US" altLang="en-US" sz="3400" b="1" dirty="0" smtClean="0"/>
              <a:t>Nonrestrictive (NR)</a:t>
            </a:r>
            <a:br>
              <a:rPr lang="en-US" altLang="en-US" sz="3400" b="1" dirty="0" smtClean="0"/>
            </a:br>
            <a:endParaRPr lang="en-US" altLang="en-US" sz="34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i="1" smtClean="0">
                <a:solidFill>
                  <a:srgbClr val="0000FF"/>
                </a:solidFill>
              </a:rPr>
              <a:t>Use commas to set off nonessential (nonrestrictive) explanations.</a:t>
            </a:r>
          </a:p>
          <a:p>
            <a:pPr eaLnBrk="1" hangingPunct="1"/>
            <a:r>
              <a:rPr lang="en-US" altLang="en-US" b="1" smtClean="0"/>
              <a:t>Nonessential</a:t>
            </a:r>
          </a:p>
          <a:p>
            <a:pPr lvl="1" eaLnBrk="1" hangingPunct="1"/>
            <a:r>
              <a:rPr lang="en-US" altLang="en-US" b="1" smtClean="0"/>
              <a:t>My uncle </a:t>
            </a:r>
            <a:r>
              <a:rPr lang="en-US" altLang="en-US" b="1" u="sng" smtClean="0"/>
              <a:t>John</a:t>
            </a:r>
            <a:r>
              <a:rPr lang="en-US" altLang="en-US" b="1" smtClean="0"/>
              <a:t>, who currently lives in Dallas, </a:t>
            </a:r>
            <a:r>
              <a:rPr lang="en-US" altLang="en-US" b="1" i="1" u="sng" smtClean="0"/>
              <a:t>has been</a:t>
            </a:r>
            <a:r>
              <a:rPr lang="en-US" altLang="en-US" b="1" smtClean="0"/>
              <a:t> a firefighter his entire career.</a:t>
            </a:r>
          </a:p>
          <a:p>
            <a:pPr eaLnBrk="1" hangingPunct="1"/>
            <a:r>
              <a:rPr lang="en-US" altLang="en-US" b="1" smtClean="0"/>
              <a:t>Essential</a:t>
            </a:r>
          </a:p>
          <a:p>
            <a:pPr lvl="1" eaLnBrk="1" hangingPunct="1"/>
            <a:r>
              <a:rPr lang="en-US" altLang="en-US" b="1" smtClean="0"/>
              <a:t>The </a:t>
            </a:r>
            <a:r>
              <a:rPr lang="en-US" altLang="en-US" b="1" u="sng" smtClean="0"/>
              <a:t>person</a:t>
            </a:r>
            <a:r>
              <a:rPr lang="en-US" altLang="en-US" b="1" smtClean="0"/>
              <a:t> who gave you that information </a:t>
            </a:r>
            <a:r>
              <a:rPr lang="en-US" altLang="en-US" b="1" i="1" u="sng" smtClean="0"/>
              <a:t>should have known</a:t>
            </a:r>
            <a:r>
              <a:rPr lang="en-US" altLang="en-US" b="1" smtClean="0"/>
              <a:t> it was not correct.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dirty="0" smtClean="0"/>
              <a:t>Comma Rule No. 6</a:t>
            </a:r>
            <a:br>
              <a:rPr lang="en-US" altLang="en-US" sz="3400" b="1" dirty="0" smtClean="0"/>
            </a:br>
            <a:r>
              <a:rPr lang="en-US" altLang="en-US" sz="3400" b="1" dirty="0" smtClean="0"/>
              <a:t>Parenthetical (PAR)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i="1" smtClean="0">
                <a:solidFill>
                  <a:srgbClr val="0000FF"/>
                </a:solidFill>
              </a:rPr>
              <a:t>Use commas to set off a word or phrase that interrupts an independent clause.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u="sng" smtClean="0"/>
              <a:t>I</a:t>
            </a:r>
            <a:r>
              <a:rPr lang="en-US" altLang="en-US" b="1" smtClean="0"/>
              <a:t> </a:t>
            </a:r>
            <a:r>
              <a:rPr lang="en-US" altLang="en-US" b="1" i="1" u="sng" smtClean="0"/>
              <a:t>will</a:t>
            </a:r>
            <a:r>
              <a:rPr lang="en-US" altLang="en-US" b="1" smtClean="0"/>
              <a:t>, however, </a:t>
            </a:r>
            <a:r>
              <a:rPr lang="en-US" altLang="en-US" b="1" i="1" u="sng" smtClean="0"/>
              <a:t>call</a:t>
            </a:r>
            <a:r>
              <a:rPr lang="en-US" altLang="en-US" b="1" smtClean="0"/>
              <a:t> you when I receive the new report.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u="sng" smtClean="0"/>
              <a:t>Margaret</a:t>
            </a:r>
            <a:r>
              <a:rPr lang="en-US" altLang="en-US" b="1" smtClean="0"/>
              <a:t>, therefore, </a:t>
            </a:r>
            <a:r>
              <a:rPr lang="en-US" altLang="en-US" b="1" i="1" u="sng" smtClean="0"/>
              <a:t>will be</a:t>
            </a:r>
            <a:r>
              <a:rPr lang="en-US" altLang="en-US" b="1" smtClean="0"/>
              <a:t> the next committee chairperson.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We </a:t>
            </a:r>
            <a:r>
              <a:rPr lang="en-US" altLang="en-US" b="1" i="1" u="sng" smtClean="0"/>
              <a:t>will</a:t>
            </a:r>
            <a:r>
              <a:rPr lang="en-US" altLang="en-US" b="1" smtClean="0"/>
              <a:t>, of course, </a:t>
            </a:r>
            <a:r>
              <a:rPr lang="en-US" altLang="en-US" b="1" i="1" u="sng" smtClean="0"/>
              <a:t>look forward</a:t>
            </a:r>
            <a:r>
              <a:rPr lang="en-US" altLang="en-US" b="1" smtClean="0"/>
              <a:t> to your reply.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Young T06">
  <a:themeElements>
    <a:clrScheme name="Young T06 14">
      <a:dk1>
        <a:srgbClr val="000000"/>
      </a:dk1>
      <a:lt1>
        <a:srgbClr val="FFFFFF"/>
      </a:lt1>
      <a:dk2>
        <a:srgbClr val="FF9900"/>
      </a:dk2>
      <a:lt2>
        <a:srgbClr val="000066"/>
      </a:lt2>
      <a:accent1>
        <a:srgbClr val="FF9933"/>
      </a:accent1>
      <a:accent2>
        <a:srgbClr val="1B1981"/>
      </a:accent2>
      <a:accent3>
        <a:srgbClr val="FFFFFF"/>
      </a:accent3>
      <a:accent4>
        <a:srgbClr val="000000"/>
      </a:accent4>
      <a:accent5>
        <a:srgbClr val="FFCAAD"/>
      </a:accent5>
      <a:accent6>
        <a:srgbClr val="171674"/>
      </a:accent6>
      <a:hlink>
        <a:srgbClr val="59B7D9"/>
      </a:hlink>
      <a:folHlink>
        <a:srgbClr val="4D4D4D"/>
      </a:folHlink>
    </a:clrScheme>
    <a:fontScheme name="Young T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096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096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oung T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13">
        <a:dk1>
          <a:srgbClr val="000000"/>
        </a:dk1>
        <a:lt1>
          <a:srgbClr val="FFFFFF"/>
        </a:lt1>
        <a:dk2>
          <a:srgbClr val="FF9900"/>
        </a:dk2>
        <a:lt2>
          <a:srgbClr val="000066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14">
        <a:dk1>
          <a:srgbClr val="000000"/>
        </a:dk1>
        <a:lt1>
          <a:srgbClr val="FFFFFF"/>
        </a:lt1>
        <a:dk2>
          <a:srgbClr val="FF9900"/>
        </a:dk2>
        <a:lt2>
          <a:srgbClr val="000066"/>
        </a:lt2>
        <a:accent1>
          <a:srgbClr val="FF9933"/>
        </a:accent1>
        <a:accent2>
          <a:srgbClr val="1B1981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171674"/>
        </a:accent6>
        <a:hlink>
          <a:srgbClr val="59B7D9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Young T06</Template>
  <TotalTime>409</TotalTime>
  <Words>1568</Words>
  <Application>Microsoft Office PowerPoint</Application>
  <PresentationFormat>Custom</PresentationFormat>
  <Paragraphs>188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Book Antiqua</vt:lpstr>
      <vt:lpstr>Wingdings</vt:lpstr>
      <vt:lpstr>Young T06</vt:lpstr>
      <vt:lpstr>The Writer’s Handbook:  The Mechanics of Writing </vt:lpstr>
      <vt:lpstr> Section A: The Comma </vt:lpstr>
      <vt:lpstr>When in doubt, leave it out. </vt:lpstr>
      <vt:lpstr> Comma Rule No. 1 The Sentence Core Rules </vt:lpstr>
      <vt:lpstr> Comma Rule No. 2 Comma Conjunction (CONJ)  </vt:lpstr>
      <vt:lpstr> Comma Rule No. 3 Series (SER) </vt:lpstr>
      <vt:lpstr> Comma Rule No. 4 Introductory (INTRO) </vt:lpstr>
      <vt:lpstr> Comma Rule No. 5 Nonrestrictive (NR) </vt:lpstr>
      <vt:lpstr>Comma Rule No. 6 Parenthetical (PAR)</vt:lpstr>
      <vt:lpstr> Comma Rule No. 7 Direct Address (DA) </vt:lpstr>
      <vt:lpstr> Comma Rule No. 8 Appositive (AP) </vt:lpstr>
      <vt:lpstr> Comma Rule No. 9 Addresses and Dates (AD) </vt:lpstr>
      <vt:lpstr> Comma Rule No. 10 Words Omitted (WO) </vt:lpstr>
      <vt:lpstr>Comma Rule No. 11 Direct Quotation (DQ) </vt:lpstr>
      <vt:lpstr> Comma Rule No. 12 Contrasting Expression/Afterthought  </vt:lpstr>
      <vt:lpstr> Section B: The Semicolon </vt:lpstr>
      <vt:lpstr> Semicolon Rule No. 1 No Conjunction (NC) </vt:lpstr>
      <vt:lpstr> Semicolon Rule No. 2 Semicolon Transition (TRANS) </vt:lpstr>
      <vt:lpstr> Semicolon Rule No. 3 Semicolon Because of Commas  </vt:lpstr>
      <vt:lpstr> Section C: Other Marks  </vt:lpstr>
      <vt:lpstr>Section C: Other Marks</vt:lpstr>
      <vt:lpstr>Other Marks of Punctuation</vt:lpstr>
      <vt:lpstr>Terminal Punctuation Marks </vt:lpstr>
      <vt:lpstr> Section D: Correcting Punctuation Errors </vt:lpstr>
      <vt:lpstr>Correcting Fragments</vt:lpstr>
      <vt:lpstr>Phrases as Fragments</vt:lpstr>
      <vt:lpstr>Run-On Sentences</vt:lpstr>
      <vt:lpstr>Correcting Run-On Sentences </vt:lpstr>
      <vt:lpstr>Comma Splice</vt:lpstr>
    </vt:vector>
  </TitlesOfParts>
  <Manager>Elizabeth Hadala</Manager>
  <Company>AzureWing Studio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</dc:title>
  <dc:subject>Foundations of Business Communications  1/e</dc:subject>
  <dc:creator>Linda Crane</dc:creator>
  <cp:lastModifiedBy>Dona</cp:lastModifiedBy>
  <cp:revision>85</cp:revision>
  <dcterms:created xsi:type="dcterms:W3CDTF">2005-01-24T18:35:22Z</dcterms:created>
  <dcterms:modified xsi:type="dcterms:W3CDTF">2014-08-26T22:33:24Z</dcterms:modified>
  <cp:category>Presentation</cp:category>
</cp:coreProperties>
</file>